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1"/>
  </p:notesMasterIdLst>
  <p:sldIdLst>
    <p:sldId id="256" r:id="rId2"/>
    <p:sldId id="320" r:id="rId3"/>
    <p:sldId id="321" r:id="rId4"/>
    <p:sldId id="319" r:id="rId5"/>
    <p:sldId id="322" r:id="rId6"/>
    <p:sldId id="323" r:id="rId7"/>
    <p:sldId id="324" r:id="rId8"/>
    <p:sldId id="257" r:id="rId9"/>
    <p:sldId id="258" r:id="rId10"/>
    <p:sldId id="266" r:id="rId11"/>
    <p:sldId id="267" r:id="rId12"/>
    <p:sldId id="262" r:id="rId13"/>
    <p:sldId id="263" r:id="rId14"/>
    <p:sldId id="264" r:id="rId15"/>
    <p:sldId id="268" r:id="rId16"/>
    <p:sldId id="273" r:id="rId17"/>
    <p:sldId id="274" r:id="rId18"/>
    <p:sldId id="275" r:id="rId19"/>
    <p:sldId id="271" r:id="rId20"/>
    <p:sldId id="272" r:id="rId21"/>
    <p:sldId id="276" r:id="rId22"/>
    <p:sldId id="277" r:id="rId23"/>
    <p:sldId id="279" r:id="rId24"/>
    <p:sldId id="280" r:id="rId25"/>
    <p:sldId id="285" r:id="rId26"/>
    <p:sldId id="281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3" autoAdjust="0"/>
    <p:restoredTop sz="71607" autoAdjust="0"/>
  </p:normalViewPr>
  <p:slideViewPr>
    <p:cSldViewPr snapToGrid="0">
      <p:cViewPr varScale="1">
        <p:scale>
          <a:sx n="61" d="100"/>
          <a:sy n="61" d="100"/>
        </p:scale>
        <p:origin x="10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283DB-4652-43F6-86E0-AFB9241074C7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88086-E789-4D6A-8340-10C4B4724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04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rthscienceworld.org/image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earthscienceworld.org/images/imageuse.html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0/03/Mine_waste_tips_at_Cwmnewydion_-_geograph.org.uk_-_285920.jpg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2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-177800"/>
            <a:r>
              <a:rPr lang="en-US" b="1" dirty="0" smtClean="0"/>
              <a:t>Image</a:t>
            </a:r>
            <a:r>
              <a:rPr lang="en-US" b="1" baseline="0" dirty="0" smtClean="0"/>
              <a:t> Information </a:t>
            </a:r>
            <a:r>
              <a:rPr lang="en-US" b="1" dirty="0" smtClean="0">
                <a:solidFill>
                  <a:srgbClr val="000000"/>
                </a:solidFill>
              </a:rPr>
              <a:t>Slide 17 Extraction: Waste Rock (I):</a:t>
            </a:r>
          </a:p>
          <a:p>
            <a:pPr marL="422275" lvl="1" indent="-144463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Huge Shovel: Credit: </a:t>
            </a:r>
            <a:r>
              <a:rPr lang="en-US" dirty="0" smtClean="0"/>
              <a:t>U.S. Bureau of Mines. “Huge electric shovels load broken material into trucks for transportation to crushing plants.” Image courtesy of the Earth Science World Image Bank, </a:t>
            </a:r>
            <a:r>
              <a:rPr lang="en-US" dirty="0" smtClean="0">
                <a:hlinkClick r:id="rId3"/>
              </a:rPr>
              <a:t>http://www.earthscienceworld.org/images</a:t>
            </a:r>
            <a:r>
              <a:rPr lang="en-US" dirty="0" smtClean="0"/>
              <a:t>. Reproduction under certain conditions is allowed for noncommercial use (</a:t>
            </a:r>
            <a:r>
              <a:rPr lang="en-US" dirty="0" smtClean="0">
                <a:hlinkClick r:id="rId4"/>
              </a:rPr>
              <a:t>http://www.earthscienceworld.org/images/imageuse.html</a:t>
            </a:r>
            <a:r>
              <a:rPr lang="en-US" dirty="0" smtClean="0"/>
              <a:t>).</a:t>
            </a:r>
          </a:p>
          <a:p>
            <a:pPr marL="422275" lvl="1" indent="-144463">
              <a:buFont typeface="+mj-lt"/>
              <a:buAutoNum type="arabicPeriod"/>
            </a:pPr>
            <a:r>
              <a:rPr lang="en-US" dirty="0" smtClean="0"/>
              <a:t>Truck and Golden Sunlight Mine: Credit: Leah Joseph.</a:t>
            </a:r>
          </a:p>
          <a:p>
            <a:pPr marL="422275" lvl="1" indent="-144463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Waste Rock: Credit: </a:t>
            </a:r>
            <a:r>
              <a:rPr lang="en-US" dirty="0" smtClean="0"/>
              <a:t>Stuart Jennings, Montana State University. “Waste rock valley fill at the Golden Sunlight Mine.” Image courtesy of the Earth Science World Image Bank </a:t>
            </a:r>
            <a:r>
              <a:rPr lang="en-US" dirty="0" smtClean="0">
                <a:hlinkClick r:id="rId3"/>
              </a:rPr>
              <a:t>http://www.earthscienceworld.org/images</a:t>
            </a:r>
            <a:r>
              <a:rPr lang="en-US" dirty="0" smtClean="0"/>
              <a:t>. Reproduction under certain conditions is allowed for noncommercial use (</a:t>
            </a:r>
            <a:r>
              <a:rPr lang="en-US" dirty="0" smtClean="0">
                <a:hlinkClick r:id="rId4"/>
              </a:rPr>
              <a:t>http://www.earthscienceworld.org/images/imageuse.html</a:t>
            </a:r>
            <a:r>
              <a:rPr lang="en-US" dirty="0" smtClean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1E4C9-8F15-2446-A149-CDF8A04158D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14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-177800"/>
            <a:r>
              <a:rPr lang="en-US" b="1" dirty="0" smtClean="0"/>
              <a:t>Image</a:t>
            </a:r>
            <a:r>
              <a:rPr lang="en-US" b="1" baseline="0" dirty="0" smtClean="0"/>
              <a:t> Information </a:t>
            </a:r>
            <a:r>
              <a:rPr lang="en-US" b="1" dirty="0" smtClean="0"/>
              <a:t>Slide 18 Extraction: Waste Rock (II):</a:t>
            </a:r>
          </a:p>
          <a:p>
            <a:pPr marL="422275" lvl="1" indent="-144463">
              <a:buFont typeface="+mj-lt"/>
              <a:buAutoNum type="arabicPeriod"/>
            </a:pPr>
            <a:r>
              <a:rPr lang="en-US" dirty="0" smtClean="0"/>
              <a:t>Cubes: Sketched by Leah Joseph.</a:t>
            </a:r>
          </a:p>
          <a:p>
            <a:pPr marL="422275" lvl="1" indent="-144463">
              <a:buFont typeface="+mj-lt"/>
              <a:buAutoNum type="arabicPeriod"/>
            </a:pPr>
            <a:r>
              <a:rPr lang="en-US" dirty="0" smtClean="0"/>
              <a:t>Mining Waste Pile: Credit: John Lucas/OLU (2006)  “Mine waste tips at </a:t>
            </a:r>
            <a:r>
              <a:rPr lang="en-US" dirty="0" err="1" smtClean="0"/>
              <a:t>Cwmnewydion</a:t>
            </a:r>
            <a:r>
              <a:rPr lang="en-US" dirty="0" smtClean="0"/>
              <a:t>.” downloaded from: </a:t>
            </a:r>
            <a:r>
              <a:rPr lang="en-US" dirty="0" smtClean="0">
                <a:hlinkClick r:id="rId3"/>
              </a:rPr>
              <a:t>http://upload.wikimedia.org/wikipedia/commons/0/03/Mine_waste_tips_at_Cwmnewydion_-_geograph.org.uk_-_285920.jpg</a:t>
            </a:r>
            <a:r>
              <a:rPr lang="en-US" dirty="0" smtClean="0"/>
              <a:t> under a Creative Commons Attribution-Share Alike license (CC BY-SA 2.0 </a:t>
            </a:r>
            <a:r>
              <a:rPr lang="en-US" dirty="0" smtClean="0">
                <a:hlinkClick r:id="rId4"/>
              </a:rPr>
              <a:t>https://creativecommons.org/licenses/by-sa/2.0/</a:t>
            </a:r>
            <a:r>
              <a:rPr lang="en-US" dirty="0" smtClean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1E4C9-8F15-2446-A149-CDF8A04158D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98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Air pollution – dust blown from piles</a:t>
            </a:r>
          </a:p>
          <a:p>
            <a:r>
              <a:rPr lang="en-US" dirty="0" smtClean="0"/>
              <a:t>Acid mine drainage from </a:t>
            </a:r>
            <a:r>
              <a:rPr lang="en-US" dirty="0" err="1" smtClean="0"/>
              <a:t>wasterock</a:t>
            </a:r>
            <a:r>
              <a:rPr lang="en-US" dirty="0" smtClean="0"/>
              <a:t> piles leaking</a:t>
            </a:r>
            <a:r>
              <a:rPr lang="en-US" baseline="0" dirty="0" smtClean="0"/>
              <a:t> – destroys aquatic life and pollutes groundwater</a:t>
            </a:r>
          </a:p>
          <a:p>
            <a:r>
              <a:rPr lang="en-US" baseline="0" dirty="0" smtClean="0"/>
              <a:t>Physical space taken up by expansive waste piles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Often contains heavy metals (such as lead, mercury, cadmium) and other toxic metals (like arsenic)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Now lets talk more about acid mine drainage…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88086-E789-4D6A-8340-10C4B47244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08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The environmental, economic, and societal impacts of the surface mining practice in the Appalachians (MTRM) have attracted considerable attention.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88086-E789-4D6A-8340-10C4B47244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62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several scientific studies linked MTRM to increased lung, kidney</a:t>
            </a:r>
            <a:r>
              <a:rPr lang="en-US" baseline="0" dirty="0"/>
              <a:t> disease, elevated mortality rates and elevated birth defects, </a:t>
            </a:r>
            <a:r>
              <a:rPr lang="en-US" dirty="0"/>
              <a:t>~1 Million in research grants were awarded over</a:t>
            </a:r>
            <a:r>
              <a:rPr lang="en-US" baseline="0" dirty="0"/>
              <a:t> 2 years </a:t>
            </a:r>
            <a:r>
              <a:rPr lang="en-US" dirty="0"/>
              <a:t>to delve deeper into potential health effects on nearby communities.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DBCBE-FA38-4036-80AB-C1B5030368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77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successful reclamation</a:t>
            </a:r>
            <a:r>
              <a:rPr lang="en-US" baseline="0" dirty="0"/>
              <a:t> stories: </a:t>
            </a:r>
            <a:r>
              <a:rPr lang="en-US" dirty="0"/>
              <a:t>https://mineralseducationcoalition.org/mining-minerals-information/reclamation-stories/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385E2-39D8-41FE-AA90-98906A3A54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25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200" dirty="0" smtClean="0"/>
              <a:t>Subsidence – can be really bad when under towns and roads</a:t>
            </a:r>
          </a:p>
          <a:p>
            <a:pPr>
              <a:lnSpc>
                <a:spcPct val="90000"/>
              </a:lnSpc>
            </a:pPr>
            <a:r>
              <a:rPr lang="en-US" altLang="en-US" sz="3200" dirty="0" smtClean="0"/>
              <a:t>Small earthquakes</a:t>
            </a:r>
          </a:p>
          <a:p>
            <a:pPr>
              <a:lnSpc>
                <a:spcPct val="90000"/>
              </a:lnSpc>
            </a:pPr>
            <a:r>
              <a:rPr lang="en-US" altLang="en-US" sz="3200" dirty="0" smtClean="0"/>
              <a:t>Collapse/fires –coal mines burning – CO2 releases</a:t>
            </a:r>
          </a:p>
          <a:p>
            <a:pPr>
              <a:lnSpc>
                <a:spcPct val="90000"/>
              </a:lnSpc>
            </a:pPr>
            <a:r>
              <a:rPr lang="en-US" altLang="en-US" sz="3200" dirty="0" smtClean="0"/>
              <a:t>Acid mine drainage – water exposed to sulfide minerals</a:t>
            </a:r>
          </a:p>
          <a:p>
            <a:pPr lvl="1"/>
            <a:r>
              <a:rPr lang="en-US" altLang="en-US" sz="2800" dirty="0" smtClean="0"/>
              <a:t>Over 10,00 miles of streams have been adversely impacted by acid mine runoff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88086-E789-4D6A-8340-10C4B472447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1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1981, kid fell into sinkhole in</a:t>
            </a:r>
            <a:r>
              <a:rPr lang="en-US" baseline="0" dirty="0"/>
              <a:t> his backyard with lethal levels of CO gas and hot steam.</a:t>
            </a:r>
          </a:p>
          <a:p>
            <a:r>
              <a:rPr lang="en-US" baseline="0" dirty="0"/>
              <a:t>Ground temperature in some places is hot enough that if you place a match on the ground, it will ignite.</a:t>
            </a:r>
          </a:p>
          <a:p>
            <a:r>
              <a:rPr lang="en-US" baseline="0" dirty="0"/>
              <a:t>Has enough fuel to burn for 1000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385E2-39D8-41FE-AA90-98906A3A54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0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F2D5-73B9-4AD3-BB65-AD398249D33E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F5D6-AE59-49D1-BA2E-F1790D4DB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F2D5-73B9-4AD3-BB65-AD398249D33E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F5D6-AE59-49D1-BA2E-F1790D4DB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84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F2D5-73B9-4AD3-BB65-AD398249D33E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F5D6-AE59-49D1-BA2E-F1790D4DB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07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1"/>
            <a:ext cx="12192000" cy="6126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1F4EE8-4C7A-40EB-8FBA-65CD8C9DC7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4446729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F2D5-73B9-4AD3-BB65-AD398249D33E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F5D6-AE59-49D1-BA2E-F1790D4DB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10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F2D5-73B9-4AD3-BB65-AD398249D33E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F5D6-AE59-49D1-BA2E-F1790D4DB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03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F2D5-73B9-4AD3-BB65-AD398249D33E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F5D6-AE59-49D1-BA2E-F1790D4DB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0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F2D5-73B9-4AD3-BB65-AD398249D33E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F5D6-AE59-49D1-BA2E-F1790D4DB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4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F2D5-73B9-4AD3-BB65-AD398249D33E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F5D6-AE59-49D1-BA2E-F1790D4DB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78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F2D5-73B9-4AD3-BB65-AD398249D33E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F5D6-AE59-49D1-BA2E-F1790D4DB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79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F2D5-73B9-4AD3-BB65-AD398249D33E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F5D6-AE59-49D1-BA2E-F1790D4DB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59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5F2D5-73B9-4AD3-BB65-AD398249D33E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F5D6-AE59-49D1-BA2E-F1790D4DB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3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5F2D5-73B9-4AD3-BB65-AD398249D33E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9F5D6-AE59-49D1-BA2E-F1790D4DB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13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Environmental Impacts of Mining and Mineral </a:t>
            </a:r>
            <a:r>
              <a:rPr lang="en-US" dirty="0"/>
              <a:t>U</a:t>
            </a:r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31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Mine Drainage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99378" y="1847850"/>
            <a:ext cx="4971585" cy="4351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smtClean="0"/>
              <a:t>Water interacts </a:t>
            </a:r>
            <a:r>
              <a:rPr lang="en-US" dirty="0"/>
              <a:t>with </a:t>
            </a:r>
            <a:r>
              <a:rPr lang="en-US" dirty="0" smtClean="0"/>
              <a:t>sulfide minerals in the mine and mine </a:t>
            </a:r>
            <a:r>
              <a:rPr lang="en-US" dirty="0"/>
              <a:t>tailings.</a:t>
            </a:r>
          </a:p>
          <a:p>
            <a:r>
              <a:rPr lang="en-US" dirty="0"/>
              <a:t>Minimized by diversion techniques that prevent the water from interacting with the tailings.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7170" name="Picture 2" descr="Image result for acid mine drain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78" y="97998"/>
            <a:ext cx="2857500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785" y="1295400"/>
            <a:ext cx="36957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41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Mine Drainage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9102" y="1605419"/>
            <a:ext cx="5050110" cy="4351338"/>
          </a:xfrm>
        </p:spPr>
        <p:txBody>
          <a:bodyPr/>
          <a:lstStyle/>
          <a:p>
            <a:r>
              <a:rPr lang="en-US" dirty="0" smtClean="0"/>
              <a:t>Catastrophic failures releasing large amounts of mine waters can occur</a:t>
            </a:r>
            <a:endParaRPr lang="en-US" dirty="0"/>
          </a:p>
        </p:txBody>
      </p:sp>
      <p:pic>
        <p:nvPicPr>
          <p:cNvPr id="4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902" y="365125"/>
            <a:ext cx="5486400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olluted water flows down the Animas River Friday morning, August 7, 2015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061" y="3365470"/>
            <a:ext cx="4286939" cy="321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6625" y="3634244"/>
            <a:ext cx="23164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Animas River, Durango, CO, fouled by 1 million gallons of contaminated mine water, </a:t>
            </a:r>
            <a:r>
              <a:rPr lang="en-US" sz="2400" dirty="0" smtClean="0"/>
              <a:t>2015</a:t>
            </a:r>
            <a:endParaRPr lang="en-US" sz="2400" dirty="0"/>
          </a:p>
        </p:txBody>
      </p:sp>
      <p:pic>
        <p:nvPicPr>
          <p:cNvPr id="8196" name="Picture 4" descr="No automatic alt text available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690" y="3450515"/>
            <a:ext cx="4927685" cy="328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646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Influence of Climate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Climate is one of the major factors in determining how an area will recover over time</a:t>
            </a:r>
          </a:p>
          <a:p>
            <a:pPr lvl="1"/>
            <a:r>
              <a:rPr lang="en-US" dirty="0"/>
              <a:t>Rainfall and a moderate climate will greatly accelerate environmental </a:t>
            </a:r>
            <a:r>
              <a:rPr lang="en-US" dirty="0" smtClean="0"/>
              <a:t>restoration</a:t>
            </a:r>
          </a:p>
          <a:p>
            <a:pPr lvl="1"/>
            <a:r>
              <a:rPr lang="en-US" dirty="0" smtClean="0"/>
              <a:t>BUT, mine runoff a bigger problem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2325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Copper Hill, TN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6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7" t="36203" r="32980" b="14586"/>
          <a:stretch>
            <a:fillRect/>
          </a:stretch>
        </p:blipFill>
        <p:spPr bwMode="auto">
          <a:xfrm>
            <a:off x="268509" y="1511597"/>
            <a:ext cx="5325442" cy="395854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6087" name="Text Box 12"/>
          <p:cNvSpPr txBox="1">
            <a:spLocks noChangeArrowheads="1"/>
          </p:cNvSpPr>
          <p:nvPr/>
        </p:nvSpPr>
        <p:spPr bwMode="auto">
          <a:xfrm>
            <a:off x="2381250" y="5322779"/>
            <a:ext cx="1200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dirty="0"/>
              <a:t>1900</a:t>
            </a:r>
          </a:p>
        </p:txBody>
      </p:sp>
      <p:sp>
        <p:nvSpPr>
          <p:cNvPr id="46088" name="Text Box 13"/>
          <p:cNvSpPr txBox="1">
            <a:spLocks noChangeArrowheads="1"/>
          </p:cNvSpPr>
          <p:nvPr/>
        </p:nvSpPr>
        <p:spPr bwMode="auto">
          <a:xfrm>
            <a:off x="10664233" y="5291049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dirty="0"/>
              <a:t>2007</a:t>
            </a:r>
          </a:p>
        </p:txBody>
      </p:sp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797" y="-138676"/>
            <a:ext cx="4784590" cy="383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10521387" y="1743876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dirty="0"/>
              <a:t>1970</a:t>
            </a:r>
          </a:p>
        </p:txBody>
      </p:sp>
      <p:pic>
        <p:nvPicPr>
          <p:cNvPr id="6148" name="Picture 4" descr="Ducktown Basin Museum located on the Burra Burra Mine Si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470" y="3614648"/>
            <a:ext cx="5038725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86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Mine sites out West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7044559" cy="4351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In arid areas, the mine runoff problem is not generally as big a problem as reclamation</a:t>
            </a:r>
          </a:p>
          <a:p>
            <a:pPr lvl="1"/>
            <a:r>
              <a:rPr lang="en-US" dirty="0"/>
              <a:t>The low rainfall discourages runoff and mine drainage, but it also prevents plants from re-establishing themselves.  </a:t>
            </a:r>
          </a:p>
          <a:p>
            <a:endParaRPr lang="en-US" dirty="0" smtClean="0"/>
          </a:p>
          <a:p>
            <a:r>
              <a:rPr lang="en-US" dirty="0" smtClean="0"/>
              <a:t>Bottom </a:t>
            </a:r>
            <a:r>
              <a:rPr lang="en-US" dirty="0"/>
              <a:t>Line: it takes a long time for the arid areas to recover</a:t>
            </a:r>
          </a:p>
          <a:p>
            <a:pPr marL="0" indent="0">
              <a:buNone/>
            </a:pPr>
            <a:r>
              <a:rPr lang="en-US" dirty="0" smtClean="0"/>
              <a:t>(This </a:t>
            </a:r>
            <a:r>
              <a:rPr lang="en-US" dirty="0"/>
              <a:t>is the case for much of the western </a:t>
            </a:r>
            <a:r>
              <a:rPr lang="en-US" dirty="0" smtClean="0"/>
              <a:t>US)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6" name="Picture 4" descr="bossp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862807"/>
            <a:ext cx="3609975" cy="540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733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i="0"/>
              <a:t>Mountaintop Removal Mining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92833" y="2160120"/>
            <a:ext cx="5603167" cy="5540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 smtClean="0"/>
              <a:t>MTRM operations </a:t>
            </a:r>
            <a:r>
              <a:rPr lang="en-US" altLang="en-US" dirty="0"/>
              <a:t>are large surface mines 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remove </a:t>
            </a:r>
            <a:r>
              <a:rPr lang="en-US" altLang="en-US" dirty="0"/>
              <a:t>of rock layers to uncover coal beds so that they can be mined.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excess material is placed in the steep heads of streams along the mountainside in areas called </a:t>
            </a:r>
            <a:r>
              <a:rPr lang="en-US" altLang="en-US" i="1" dirty="0"/>
              <a:t>valley fills.</a:t>
            </a:r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6" name="Picture 8" descr="MTR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6072389" cy="432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00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5" name="Rectangle 5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Streams are destroyed</a:t>
            </a:r>
          </a:p>
        </p:txBody>
      </p:sp>
      <p:pic>
        <p:nvPicPr>
          <p:cNvPr id="9221" name="Picture 4" descr="32655_32654_EPSN001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26" y="946150"/>
            <a:ext cx="7197725" cy="5397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41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https://upload.wikimedia.org/wikipedia/commons/2/21/Hobet_Mountaintop_mine_West_Virginia_2009-06-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931" y="214738"/>
            <a:ext cx="9476678" cy="631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81746" y="6532523"/>
            <a:ext cx="338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Hobet</a:t>
            </a:r>
            <a:r>
              <a:rPr lang="en-US" dirty="0"/>
              <a:t> mine in West Virginia, 2009</a:t>
            </a:r>
          </a:p>
        </p:txBody>
      </p:sp>
    </p:spTree>
    <p:extLst>
      <p:ext uri="{BB962C8B-B14F-4D97-AF65-F5344CB8AC3E}">
        <p14:creationId xmlns:p14="http://schemas.microsoft.com/office/powerpoint/2010/main" val="775893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>
          <a:xfrm>
            <a:off x="3168650" y="0"/>
            <a:ext cx="5975350" cy="1143000"/>
          </a:xfrm>
        </p:spPr>
        <p:txBody>
          <a:bodyPr/>
          <a:lstStyle/>
          <a:p>
            <a:pPr>
              <a:defRPr/>
            </a:pPr>
            <a:r>
              <a:rPr lang="en-US"/>
              <a:t>Coal Waste Dams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11269" name="Picture 9" descr="marsh_fork_ele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3600"/>
            <a:ext cx="8948738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1503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miningmap_08170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133" y="-1"/>
            <a:ext cx="6455935" cy="685830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6379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4" descr="FG14_021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0" y="523081"/>
            <a:ext cx="7620000" cy="508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6494101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President G. W. Bush and MTRM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981200" y="1566359"/>
            <a:ext cx="8229600" cy="5467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Before 2002, you were not allowed to dump waste rock from surface mining into streams. 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FFC000"/>
                </a:solidFill>
              </a:rPr>
              <a:t>In 2002, the Bush administration simply reclassified the debris from objectionable "waste" to legally acceptable "fill."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fill rule is one of several key changes to coal-mining regulations that were enacted or proposed by the Bush administration, </a:t>
            </a:r>
            <a:r>
              <a:rPr lang="en-US" altLang="en-US" dirty="0" smtClean="0"/>
              <a:t>which promised to </a:t>
            </a:r>
            <a:r>
              <a:rPr lang="en-US" altLang="en-US" dirty="0"/>
              <a:t>ease bureaucratic burdens for the coal industry and expand the nation's energy production.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1513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60350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More recently…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981200" y="1614762"/>
            <a:ext cx="8229600" cy="5889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 smtClean="0"/>
              <a:t>During the Obama Admin., </a:t>
            </a:r>
            <a:r>
              <a:rPr lang="en-US" altLang="en-US" dirty="0"/>
              <a:t>the Dept. of Interior Office of Surface Mining (OSM) commissioned independent research into health effects of MTRM </a:t>
            </a:r>
          </a:p>
          <a:p>
            <a:r>
              <a:rPr lang="en-US" altLang="en-US" dirty="0"/>
              <a:t>Trump admin. halted activity on research grants &gt;$100,000 </a:t>
            </a:r>
            <a:r>
              <a:rPr lang="en-US" altLang="en-US" dirty="0" smtClean="0"/>
              <a:t>in </a:t>
            </a:r>
            <a:r>
              <a:rPr lang="en-US" altLang="en-US" dirty="0"/>
              <a:t>Aug 2017 and proposed a budget cut for OSM of 49%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8059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Failure Mechanisms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12293" name="Picture 4" descr="impound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472" y="1556718"/>
            <a:ext cx="9891056" cy="4933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157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3" name="Rectangle 5"/>
          <p:cNvSpPr>
            <a:spLocks noGrp="1" noChangeArrowheads="1"/>
          </p:cNvSpPr>
          <p:nvPr>
            <p:ph type="title"/>
          </p:nvPr>
        </p:nvSpPr>
        <p:spPr>
          <a:xfrm>
            <a:off x="1177159" y="451645"/>
            <a:ext cx="10210800" cy="1143000"/>
          </a:xfrm>
          <a:effectLst>
            <a:outerShdw dist="35921" dir="2700000" algn="ctr" rotWithShape="0">
              <a:schemeClr val="bg2"/>
            </a:outerShdw>
          </a:effectLst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dirty="0"/>
              <a:t>Surface Mining Control and Reclamation Act</a:t>
            </a:r>
          </a:p>
        </p:txBody>
      </p:sp>
      <p:sp>
        <p:nvSpPr>
          <p:cNvPr id="14343" name="Rectangle 8"/>
          <p:cNvSpPr>
            <a:spLocks noGrp="1" noChangeArrowheads="1"/>
          </p:cNvSpPr>
          <p:nvPr>
            <p:ph idx="1"/>
          </p:nvPr>
        </p:nvSpPr>
        <p:spPr bwMode="auto">
          <a:xfrm>
            <a:off x="1760482" y="2301082"/>
            <a:ext cx="9748345" cy="449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/>
              <a:t>Established 1977</a:t>
            </a:r>
          </a:p>
          <a:p>
            <a:r>
              <a:rPr lang="en-US" altLang="en-US" dirty="0"/>
              <a:t>Mine lands must be restored to pre-mining conditions</a:t>
            </a:r>
          </a:p>
          <a:p>
            <a:r>
              <a:rPr lang="en-US" altLang="en-US" dirty="0"/>
              <a:t>There are taxes on mining companies to restore pre-1977 </a:t>
            </a:r>
            <a:r>
              <a:rPr lang="en-US" altLang="en-US" dirty="0" smtClean="0"/>
              <a:t>sites</a:t>
            </a:r>
            <a:endParaRPr lang="en-US" altLang="en-US" dirty="0"/>
          </a:p>
          <a:p>
            <a:pPr lvl="1"/>
            <a:r>
              <a:rPr lang="en-US" altLang="en-US" dirty="0"/>
              <a:t>Limited success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08934" name="Line 6"/>
          <p:cNvSpPr>
            <a:spLocks noChangeShapeType="1"/>
          </p:cNvSpPr>
          <p:nvPr/>
        </p:nvSpPr>
        <p:spPr bwMode="auto">
          <a:xfrm>
            <a:off x="1524000" y="1376363"/>
            <a:ext cx="9144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342" name="Text Box 7"/>
          <p:cNvSpPr txBox="1">
            <a:spLocks noChangeArrowheads="1"/>
          </p:cNvSpPr>
          <p:nvPr/>
        </p:nvSpPr>
        <p:spPr bwMode="auto">
          <a:xfrm>
            <a:off x="2797175" y="2044701"/>
            <a:ext cx="18415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endParaRPr lang="en-US" altLang="en-US" sz="1800" b="0">
              <a:latin typeface="Arial Unicode MS" pitchFamily="34" charset="-128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</a:pPr>
            <a:endParaRPr lang="en-US" altLang="en-US" sz="1800">
              <a:latin typeface="Arial Unicode MS" pitchFamily="34" charset="-128"/>
            </a:endParaRPr>
          </a:p>
          <a:p>
            <a:endParaRPr lang="en-US" altLang="en-US" sz="1800" b="0">
              <a:latin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2698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60" name="Rectangle 8"/>
          <p:cNvSpPr>
            <a:spLocks noGrp="1" noChangeArrowheads="1"/>
          </p:cNvSpPr>
          <p:nvPr>
            <p:ph type="title"/>
          </p:nvPr>
        </p:nvSpPr>
        <p:spPr>
          <a:xfrm>
            <a:off x="2943861" y="514746"/>
            <a:ext cx="6575425" cy="887413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r>
              <a:rPr lang="en-US" sz="4000" dirty="0"/>
              <a:t>Reclaimed Strip Mines</a:t>
            </a:r>
          </a:p>
        </p:txBody>
      </p:sp>
      <p:pic>
        <p:nvPicPr>
          <p:cNvPr id="15365" name="Picture 9" descr="reclaimed_m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013" y="1402159"/>
            <a:ext cx="5365537" cy="367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10" descr="Ed_Mining_K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31" y="1362340"/>
            <a:ext cx="5128159" cy="346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15602" y="4931398"/>
            <a:ext cx="80036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bright side: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Topsoil that has been stored can be returned 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Flat benches = good meadows for cattle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77986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mine </a:t>
            </a:r>
            <a:r>
              <a:rPr lang="en-US" dirty="0" smtClean="0"/>
              <a:t>reclamation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Reclamation of open pit mines is much harder</a:t>
            </a:r>
          </a:p>
          <a:p>
            <a:pPr lvl="1"/>
            <a:r>
              <a:rPr lang="en-US" dirty="0"/>
              <a:t>What do you do with an enormous hole in the ground?</a:t>
            </a:r>
          </a:p>
          <a:p>
            <a:pPr lvl="1"/>
            <a:r>
              <a:rPr lang="en-US" dirty="0"/>
              <a:t>Fills with groundwater – if sulfides present, makes for a very nasty acidic </a:t>
            </a:r>
            <a:r>
              <a:rPr lang="en-US" dirty="0" smtClean="0"/>
              <a:t>lake</a:t>
            </a:r>
          </a:p>
          <a:p>
            <a:pPr lvl="1"/>
            <a:endParaRPr lang="en-US" dirty="0"/>
          </a:p>
          <a:p>
            <a:r>
              <a:rPr lang="en-US" dirty="0"/>
              <a:t>Underground mines can be fairly easily blocked off</a:t>
            </a:r>
          </a:p>
          <a:p>
            <a:pPr lvl="1"/>
            <a:r>
              <a:rPr lang="en-US" dirty="0"/>
              <a:t>Generally fill with groundwater (risk of acid mine drainage though – e.g. Gold King Mine example, CO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 smtClean="0"/>
              <a:t>Gravel </a:t>
            </a:r>
            <a:r>
              <a:rPr lang="en-US" dirty="0"/>
              <a:t>pits and quarries (no sulfides present) can be turned into recreational lakes</a:t>
            </a:r>
          </a:p>
        </p:txBody>
      </p:sp>
    </p:spTree>
    <p:extLst>
      <p:ext uri="{BB962C8B-B14F-4D97-AF65-F5344CB8AC3E}">
        <p14:creationId xmlns:p14="http://schemas.microsoft.com/office/powerpoint/2010/main" val="750632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23078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b="0" i="1" dirty="0" smtClean="0">
                <a:solidFill>
                  <a:srgbClr val="FFC000"/>
                </a:solidFill>
              </a:rPr>
              <a:t>List some Underground </a:t>
            </a:r>
            <a:r>
              <a:rPr lang="en-US" b="0" i="1" dirty="0">
                <a:solidFill>
                  <a:srgbClr val="FFC000"/>
                </a:solidFill>
              </a:rPr>
              <a:t>Mining Problems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838200" y="1947974"/>
            <a:ext cx="10778067" cy="53736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endParaRPr lang="en-US" alt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991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Land Subsidence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52450" y="1862138"/>
            <a:ext cx="6248400" cy="5716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/>
              <a:t>Mine subsidence is the settlement of the ground surface following the extraction of an underground ore body.  </a:t>
            </a:r>
          </a:p>
          <a:p>
            <a:r>
              <a:rPr lang="en-US" altLang="en-US" dirty="0"/>
              <a:t>Mine subsidence has the potential to damage buildings, infrastructure, and utilities such as pipelines.  </a:t>
            </a:r>
          </a:p>
          <a:p>
            <a:r>
              <a:rPr lang="en-US" altLang="en-US" dirty="0"/>
              <a:t>The extent of subsidence is related to rock quality, overlying strata, depth , areal extent, and time.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6" name="Picture 2" descr="Image result for mine land subsid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1403350"/>
            <a:ext cx="546735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3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Land subsidence from Mines</a:t>
            </a:r>
          </a:p>
        </p:txBody>
      </p:sp>
      <p:pic>
        <p:nvPicPr>
          <p:cNvPr id="18438" name="Picture 6" descr="subside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2236"/>
            <a:ext cx="4486275" cy="307460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2052" name="Picture 4" descr="Image result for mine land subsid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2820243"/>
            <a:ext cx="8003168" cy="390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24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7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7" r="2452" b="5493"/>
          <a:stretch>
            <a:fillRect/>
          </a:stretch>
        </p:blipFill>
        <p:spPr bwMode="auto">
          <a:xfrm>
            <a:off x="312737" y="1030287"/>
            <a:ext cx="8235950" cy="5508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19461" name="Text Box 9"/>
          <p:cNvSpPr txBox="1">
            <a:spLocks noChangeArrowheads="1"/>
          </p:cNvSpPr>
          <p:nvPr/>
        </p:nvSpPr>
        <p:spPr bwMode="auto">
          <a:xfrm>
            <a:off x="2238375" y="55564"/>
            <a:ext cx="64389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/>
              <a:t>If you move to Pennsylvania,</a:t>
            </a:r>
          </a:p>
        </p:txBody>
      </p:sp>
      <p:pic>
        <p:nvPicPr>
          <p:cNvPr id="3074" name="Picture 2" descr="Image result for mine subsidence insur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687" y="1585913"/>
            <a:ext cx="3640376" cy="44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433544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2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8229600" cy="1143000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r>
              <a:rPr lang="en-US"/>
              <a:t>Reality of Mineral Use</a:t>
            </a:r>
          </a:p>
        </p:txBody>
      </p:sp>
      <p:sp>
        <p:nvSpPr>
          <p:cNvPr id="4403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1860550" y="1731963"/>
            <a:ext cx="8453438" cy="4049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/>
              <a:t>The entire process of mining, smelting, and processing is a dirty process and we are sheltered from this process as much as possible</a:t>
            </a:r>
          </a:p>
          <a:p>
            <a:r>
              <a:rPr lang="en-US" altLang="en-US" dirty="0"/>
              <a:t>It is only the end product that is somewhat environmentally benign, till we throw it away.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761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49972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Or Ohio….</a:t>
            </a:r>
          </a:p>
        </p:txBody>
      </p:sp>
      <p:pic>
        <p:nvPicPr>
          <p:cNvPr id="20485" name="Picture 4" descr="ch4_u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1247776"/>
            <a:ext cx="6864350" cy="5051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949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100" name="Rectangle 4"/>
          <p:cNvSpPr>
            <a:spLocks noGrp="1" noChangeArrowheads="1"/>
          </p:cNvSpPr>
          <p:nvPr>
            <p:ph type="title"/>
          </p:nvPr>
        </p:nvSpPr>
        <p:spPr>
          <a:xfrm>
            <a:off x="438150" y="228600"/>
            <a:ext cx="8229600" cy="1143000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r>
              <a:rPr lang="en-US" dirty="0"/>
              <a:t>Coal mine fires: e.g. Centralia, Pa.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266700" y="1371600"/>
            <a:ext cx="5233988" cy="449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/>
              <a:t>A fire started in the town dump in 1961 due to burning garbage</a:t>
            </a:r>
          </a:p>
          <a:p>
            <a:r>
              <a:rPr lang="en-US" altLang="en-US" dirty="0"/>
              <a:t>The fire spread into an old coal mine that lies underneath the town</a:t>
            </a:r>
          </a:p>
          <a:p>
            <a:r>
              <a:rPr lang="en-US" altLang="en-US" dirty="0"/>
              <a:t>Town is now mostly deserted</a:t>
            </a:r>
          </a:p>
          <a:p>
            <a:r>
              <a:rPr lang="en-US" altLang="en-US" dirty="0"/>
              <a:t>Toxic fumes and holes open up</a:t>
            </a:r>
          </a:p>
          <a:p>
            <a:r>
              <a:rPr lang="en-US" altLang="en-US" dirty="0"/>
              <a:t>The fire may burn for a thousand years, may spread to nearby towns.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182" y="1528762"/>
            <a:ext cx="5839135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15225" y="5384283"/>
            <a:ext cx="200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 started in 1962</a:t>
            </a:r>
          </a:p>
        </p:txBody>
      </p:sp>
    </p:spTree>
    <p:extLst>
      <p:ext uri="{BB962C8B-B14F-4D97-AF65-F5344CB8AC3E}">
        <p14:creationId xmlns:p14="http://schemas.microsoft.com/office/powerpoint/2010/main" val="271872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22532" name="Picture 8" descr="central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8" t="6248" r="39585" b="62983"/>
          <a:stretch/>
        </p:blipFill>
        <p:spPr bwMode="auto">
          <a:xfrm>
            <a:off x="4857750" y="3006725"/>
            <a:ext cx="3685271" cy="385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9" descr="c_kidho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144463"/>
            <a:ext cx="467995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Image result for centralia pennsylvan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27" y="74537"/>
            <a:ext cx="4319588" cy="300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72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Coal Fire vent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5537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46212" y="5490386"/>
            <a:ext cx="232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Jharia</a:t>
            </a:r>
            <a:r>
              <a:rPr lang="en-US" sz="2000" dirty="0"/>
              <a:t> coal fire, India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86526" y="6352143"/>
            <a:ext cx="3019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Morwell</a:t>
            </a:r>
            <a:r>
              <a:rPr lang="en-US" sz="2000" dirty="0"/>
              <a:t> Coal fire, Australia</a:t>
            </a:r>
          </a:p>
        </p:txBody>
      </p:sp>
      <p:pic>
        <p:nvPicPr>
          <p:cNvPr id="6150" name="Picture 6" descr="https://assets.vice.com/content-images/contentimage/138955/Night-Fire-1--also-header-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636" y="354583"/>
            <a:ext cx="5662613" cy="345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assets.vice.com/content-images/contentimage/138952/Fire-in-crack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13" y="3055464"/>
            <a:ext cx="5409936" cy="32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232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4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8229600" cy="1143000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r>
              <a:rPr lang="en-US"/>
              <a:t>Reality of Mineral Use</a:t>
            </a:r>
          </a:p>
        </p:txBody>
      </p:sp>
      <p:sp>
        <p:nvSpPr>
          <p:cNvPr id="24581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1981200" y="1600200"/>
            <a:ext cx="8229600" cy="449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/>
              <a:t>Bottom Line: Are we paying the true cost of mineral resources?</a:t>
            </a:r>
          </a:p>
          <a:p>
            <a:r>
              <a:rPr lang="en-US" altLang="en-US" dirty="0"/>
              <a:t>What about minerals taken from government land at little cost with environmental degradation at every step?</a:t>
            </a:r>
          </a:p>
          <a:p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2476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 the US,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Mining companies get: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depletion allowances – so they pay less taxes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use government land and pay no royalties</a:t>
            </a:r>
          </a:p>
          <a:p>
            <a:endParaRPr lang="en-US" altLang="en-US" b="1" dirty="0">
              <a:latin typeface="Arial" panose="020B0604020202020204" pitchFamily="34" charset="0"/>
            </a:endParaRPr>
          </a:p>
          <a:p>
            <a:r>
              <a:rPr lang="en-US" altLang="en-US" b="1" dirty="0">
                <a:latin typeface="Arial" panose="020B0604020202020204" pitchFamily="34" charset="0"/>
              </a:rPr>
              <a:t>Justification </a:t>
            </a:r>
            <a:r>
              <a:rPr lang="en-US" altLang="en-US" dirty="0">
                <a:latin typeface="Arial" panose="020B0604020202020204" pitchFamily="34" charset="0"/>
              </a:rPr>
              <a:t>- mineral prospecting is expensive and mineral development is very expensive and risky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1236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General Mining Law of 1872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07072" y="1990725"/>
            <a:ext cx="8229600" cy="4867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</a:rPr>
              <a:t>Governs mining on federal lands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</a:rPr>
              <a:t>Concerns only </a:t>
            </a:r>
            <a:r>
              <a:rPr lang="en-US" altLang="en-US" dirty="0" err="1">
                <a:latin typeface="Arial" panose="020B0604020202020204" pitchFamily="34" charset="0"/>
              </a:rPr>
              <a:t>hardrock</a:t>
            </a:r>
            <a:r>
              <a:rPr lang="en-US" altLang="en-US" dirty="0">
                <a:latin typeface="Arial" panose="020B0604020202020204" pitchFamily="34" charset="0"/>
              </a:rPr>
              <a:t> minerals – </a:t>
            </a:r>
            <a:r>
              <a:rPr lang="en-US" altLang="en-US" dirty="0" err="1">
                <a:latin typeface="Arial" panose="020B0604020202020204" pitchFamily="34" charset="0"/>
              </a:rPr>
              <a:t>ie</a:t>
            </a:r>
            <a:r>
              <a:rPr lang="en-US" altLang="en-US" dirty="0">
                <a:latin typeface="Arial" panose="020B0604020202020204" pitchFamily="34" charset="0"/>
              </a:rPr>
              <a:t>, gold silver, iron, copper, lead, etc. – not coal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</a:rPr>
              <a:t>Just need to spend </a:t>
            </a:r>
            <a:r>
              <a:rPr lang="en-US" altLang="en-US" dirty="0">
                <a:solidFill>
                  <a:srgbClr val="FFC000"/>
                </a:solidFill>
                <a:latin typeface="Arial" panose="020B0604020202020204" pitchFamily="34" charset="0"/>
              </a:rPr>
              <a:t>$500/</a:t>
            </a:r>
            <a:r>
              <a:rPr lang="en-US" altLang="en-US" dirty="0" err="1">
                <a:solidFill>
                  <a:srgbClr val="FFC000"/>
                </a:solidFill>
                <a:latin typeface="Arial" panose="020B0604020202020204" pitchFamily="34" charset="0"/>
              </a:rPr>
              <a:t>yr</a:t>
            </a:r>
            <a:r>
              <a:rPr lang="en-US" altLang="en-US" dirty="0">
                <a:solidFill>
                  <a:srgbClr val="FFC000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>
                <a:latin typeface="Arial" panose="020B0604020202020204" pitchFamily="34" charset="0"/>
              </a:rPr>
              <a:t>to keep claim valid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Arial" panose="020B0604020202020204" pitchFamily="34" charset="0"/>
              </a:rPr>
              <a:t>Don’t pay royalties to the government for minerals they take off these lands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9630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503238"/>
            <a:ext cx="91440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Legacy of Mining in the West on </a:t>
            </a:r>
            <a:br>
              <a:rPr lang="en-US"/>
            </a:br>
            <a:r>
              <a:rPr lang="en-US"/>
              <a:t>Public Lands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838200" y="2184399"/>
            <a:ext cx="10515600" cy="4351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There are 55,000 abandoned </a:t>
            </a:r>
            <a:r>
              <a:rPr lang="en-US" altLang="en-US" dirty="0" err="1">
                <a:latin typeface="Arial" panose="020B0604020202020204" pitchFamily="34" charset="0"/>
              </a:rPr>
              <a:t>hardrock</a:t>
            </a:r>
            <a:r>
              <a:rPr lang="en-US" altLang="en-US" dirty="0">
                <a:latin typeface="Arial" panose="020B0604020202020204" pitchFamily="34" charset="0"/>
              </a:rPr>
              <a:t> mines in the West on public lands alone that will cost 50 billion dollars to clean up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Many companies have taken all the minerals and then declared bankruptcy </a:t>
            </a:r>
          </a:p>
          <a:p>
            <a:r>
              <a:rPr lang="en-US" altLang="en-US" dirty="0">
                <a:solidFill>
                  <a:srgbClr val="FFC000"/>
                </a:solidFill>
                <a:latin typeface="Arial" panose="020B0604020202020204" pitchFamily="34" charset="0"/>
              </a:rPr>
              <a:t>In 1992</a:t>
            </a:r>
            <a:r>
              <a:rPr lang="en-US" altLang="en-US" dirty="0">
                <a:latin typeface="Arial" panose="020B0604020202020204" pitchFamily="34" charset="0"/>
              </a:rPr>
              <a:t>, the law was amended to require mining companies to post 100% of the cleanup costs in case they go bankrupt</a:t>
            </a:r>
            <a:r>
              <a:rPr lang="en-US" alt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46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 descr="map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55" y="173039"/>
            <a:ext cx="8604250" cy="64531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7" name="Picture 2" descr="Image result for abandoned mines by st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237" y="3528652"/>
            <a:ext cx="3877763" cy="293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abandoned mines by st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95" y="331267"/>
            <a:ext cx="4418205" cy="319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864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30724" name="Picture 4" descr="cwm_ystywth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825" y="171451"/>
            <a:ext cx="4408488" cy="587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 descr="abandoned_mine_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814" y="1619251"/>
            <a:ext cx="4541837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200" y="5093028"/>
            <a:ext cx="4263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Continue to cause problems</a:t>
            </a:r>
          </a:p>
        </p:txBody>
      </p:sp>
    </p:spTree>
    <p:extLst>
      <p:ext uri="{BB962C8B-B14F-4D97-AF65-F5344CB8AC3E}">
        <p14:creationId xmlns:p14="http://schemas.microsoft.com/office/powerpoint/2010/main" val="1004749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845" y="155575"/>
            <a:ext cx="10515600" cy="1325563"/>
          </a:xfrm>
        </p:spPr>
        <p:txBody>
          <a:bodyPr/>
          <a:lstStyle/>
          <a:p>
            <a:r>
              <a:rPr lang="en-US" dirty="0" smtClean="0"/>
              <a:t>Environmental Impacts at every step of the mineral production-use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4" descr="Slide11"/>
          <p:cNvPicPr>
            <a:picLocks noChangeAspect="1" noChangeArrowheads="1"/>
          </p:cNvPicPr>
          <p:nvPr/>
        </p:nvPicPr>
        <p:blipFill>
          <a:blip r:embed="rId2"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5"/>
          <a:stretch>
            <a:fillRect/>
          </a:stretch>
        </p:blipFill>
        <p:spPr bwMode="auto">
          <a:xfrm>
            <a:off x="1411111" y="1481138"/>
            <a:ext cx="9144000" cy="537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584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438" y="1374304"/>
            <a:ext cx="6036073" cy="2462915"/>
          </a:xfrm>
        </p:spPr>
        <p:txBody>
          <a:bodyPr>
            <a:noAutofit/>
          </a:bodyPr>
          <a:lstStyle/>
          <a:p>
            <a:pPr marL="293688" indent="-293688">
              <a:lnSpc>
                <a:spcPct val="80000"/>
              </a:lnSpc>
              <a:buNone/>
            </a:pPr>
            <a:r>
              <a:rPr lang="en-US" sz="2400" b="1" dirty="0">
                <a:solidFill>
                  <a:srgbClr val="FFFF00"/>
                </a:solidFill>
              </a:rPr>
              <a:t>Waste rock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is rock that has been broken up during mining but does not contain enough of the mineral resource to process the rock further. </a:t>
            </a:r>
            <a:endParaRPr lang="en-US" sz="2400" dirty="0" smtClean="0"/>
          </a:p>
          <a:p>
            <a:pPr lvl="1">
              <a:lnSpc>
                <a:spcPct val="80000"/>
              </a:lnSpc>
            </a:pPr>
            <a:r>
              <a:rPr lang="en-US" sz="2000" dirty="0" smtClean="0"/>
              <a:t>non-ore </a:t>
            </a:r>
            <a:r>
              <a:rPr lang="en-US" sz="2000" dirty="0"/>
              <a:t>containing rock </a:t>
            </a:r>
            <a:r>
              <a:rPr lang="en-US" sz="2000" dirty="0" smtClean="0"/>
              <a:t>(</a:t>
            </a:r>
            <a:r>
              <a:rPr lang="en-US" sz="2000" dirty="0"/>
              <a:t>overburden) </a:t>
            </a:r>
            <a:endParaRPr lang="en-US" sz="2000" dirty="0" smtClean="0"/>
          </a:p>
          <a:p>
            <a:pPr lvl="1">
              <a:lnSpc>
                <a:spcPct val="80000"/>
              </a:lnSpc>
            </a:pPr>
            <a:r>
              <a:rPr lang="en-US" sz="2000" dirty="0" smtClean="0"/>
              <a:t>rock </a:t>
            </a:r>
            <a:r>
              <a:rPr lang="en-US" sz="2000" dirty="0"/>
              <a:t>that contains ore that is not concentrated enough to </a:t>
            </a:r>
            <a:r>
              <a:rPr lang="en-US" sz="2000" dirty="0" smtClean="0"/>
              <a:t>mine (below cutoff grade)</a:t>
            </a:r>
            <a:endParaRPr lang="en-US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81200" y="0"/>
            <a:ext cx="8229600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/>
              <a:t>Extraction: Waste Rock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74740" y="6216354"/>
            <a:ext cx="5893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Waste rock filling in valley between mountains at Golden Sunlight Gold Mine, MT.</a:t>
            </a:r>
            <a:endParaRPr lang="en-US" sz="1200" dirty="0"/>
          </a:p>
        </p:txBody>
      </p:sp>
      <p:pic>
        <p:nvPicPr>
          <p:cNvPr id="10" name="Picture 9" descr="IMG_0357.JPG"/>
          <p:cNvPicPr>
            <a:picLocks noChangeAspect="1"/>
          </p:cNvPicPr>
          <p:nvPr/>
        </p:nvPicPr>
        <p:blipFill>
          <a:blip r:embed="rId3"/>
          <a:srcRect l="16667" t="33333" r="43333" b="18222"/>
          <a:stretch>
            <a:fillRect/>
          </a:stretch>
        </p:blipFill>
        <p:spPr>
          <a:xfrm>
            <a:off x="9493541" y="824718"/>
            <a:ext cx="2348917" cy="2133600"/>
          </a:xfrm>
          <a:prstGeom prst="rect">
            <a:avLst/>
          </a:prstGeom>
        </p:spPr>
      </p:pic>
      <p:pic>
        <p:nvPicPr>
          <p:cNvPr id="6" name="Content Placeholder 8" descr="ih0h72 Jennings.jpg"/>
          <p:cNvPicPr>
            <a:picLocks noChangeAspect="1"/>
          </p:cNvPicPr>
          <p:nvPr/>
        </p:nvPicPr>
        <p:blipFill>
          <a:blip r:embed="rId4"/>
          <a:srcRect l="-517" r="-1134"/>
          <a:stretch>
            <a:fillRect/>
          </a:stretch>
        </p:blipFill>
        <p:spPr>
          <a:xfrm>
            <a:off x="6432511" y="3816154"/>
            <a:ext cx="3964556" cy="248080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84771" y="3043394"/>
            <a:ext cx="3871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Waste Rock</a:t>
            </a:r>
          </a:p>
          <a:p>
            <a:r>
              <a:rPr lang="en-US" sz="2000" dirty="0"/>
              <a:t>(piled in between the hills)</a:t>
            </a:r>
            <a:endParaRPr lang="en-US" sz="2000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694266" y="4129914"/>
            <a:ext cx="4996072" cy="18532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indent="-342900" defTabSz="457200">
              <a:lnSpc>
                <a:spcPct val="90000"/>
              </a:lnSpc>
              <a:spcBef>
                <a:spcPts val="528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Waste rock is usually deposited close to the mine </a:t>
            </a:r>
            <a:r>
              <a:rPr lang="en-US" sz="2400" dirty="0" smtClean="0"/>
              <a:t>to </a:t>
            </a:r>
            <a:r>
              <a:rPr lang="en-US" sz="2400" dirty="0"/>
              <a:t>reduce hauling costs. </a:t>
            </a:r>
            <a:endParaRPr lang="en-US" sz="2400" dirty="0" smtClean="0"/>
          </a:p>
          <a:p>
            <a:pPr marL="342900" indent="-342900" defTabSz="457200">
              <a:lnSpc>
                <a:spcPct val="90000"/>
              </a:lnSpc>
              <a:spcBef>
                <a:spcPts val="528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 smtClean="0"/>
              <a:t>Waste </a:t>
            </a:r>
            <a:r>
              <a:rPr lang="en-US" sz="2400" dirty="0"/>
              <a:t>piles can cover hundreds to thousands of acres and be over 100 feet high.</a:t>
            </a:r>
          </a:p>
        </p:txBody>
      </p:sp>
      <p:sp>
        <p:nvSpPr>
          <p:cNvPr id="23" name="Right Arrow 22"/>
          <p:cNvSpPr/>
          <p:nvPr/>
        </p:nvSpPr>
        <p:spPr>
          <a:xfrm rot="5400000">
            <a:off x="7291572" y="3159975"/>
            <a:ext cx="744314" cy="4512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150968" y="3346927"/>
            <a:ext cx="45612" cy="41081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Huge Shovels Buearu of Mines AGI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871" y="962211"/>
            <a:ext cx="2922670" cy="1943690"/>
          </a:xfrm>
          <a:prstGeom prst="rect">
            <a:avLst/>
          </a:prstGeom>
        </p:spPr>
      </p:pic>
      <p:pic>
        <p:nvPicPr>
          <p:cNvPr id="15" name="Picture 14" descr="Slide11"/>
          <p:cNvPicPr>
            <a:picLocks noChangeAspect="1" noChangeArrowheads="1"/>
          </p:cNvPicPr>
          <p:nvPr/>
        </p:nvPicPr>
        <p:blipFill rotWithShape="1">
          <a:blip r:embed="rId6"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6" r="43086" b="75839"/>
          <a:stretch/>
        </p:blipFill>
        <p:spPr bwMode="auto">
          <a:xfrm>
            <a:off x="72608" y="95121"/>
            <a:ext cx="2762643" cy="671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235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25012"/>
            <a:ext cx="8415334" cy="2077229"/>
          </a:xfrm>
        </p:spPr>
        <p:txBody>
          <a:bodyPr>
            <a:noAutofit/>
          </a:bodyPr>
          <a:lstStyle/>
          <a:p>
            <a:pPr marL="293688" indent="-293688">
              <a:lnSpc>
                <a:spcPct val="80000"/>
              </a:lnSpc>
              <a:buNone/>
            </a:pPr>
            <a:r>
              <a:rPr lang="en-US" dirty="0"/>
              <a:t>Breaking up the ground surface (via blasting, digging, etc.) breaks the bedrock into smaller pieces. </a:t>
            </a:r>
          </a:p>
          <a:p>
            <a:pPr>
              <a:lnSpc>
                <a:spcPct val="80000"/>
              </a:lnSpc>
              <a:buNone/>
            </a:pPr>
            <a:endParaRPr lang="en-US" dirty="0"/>
          </a:p>
          <a:p>
            <a:pPr>
              <a:lnSpc>
                <a:spcPct val="80000"/>
              </a:lnSpc>
              <a:buNone/>
            </a:pPr>
            <a:endParaRPr lang="en-US" dirty="0" smtClean="0"/>
          </a:p>
          <a:p>
            <a:pPr>
              <a:lnSpc>
                <a:spcPct val="80000"/>
              </a:lnSpc>
              <a:buNone/>
            </a:pPr>
            <a:endParaRPr lang="en-US" dirty="0"/>
          </a:p>
          <a:p>
            <a:pPr>
              <a:lnSpc>
                <a:spcPct val="80000"/>
              </a:lnSpc>
              <a:buNone/>
            </a:pPr>
            <a:endParaRPr lang="en-US" dirty="0"/>
          </a:p>
          <a:p>
            <a:pPr>
              <a:lnSpc>
                <a:spcPct val="80000"/>
              </a:lnSpc>
              <a:buNone/>
            </a:pPr>
            <a:endParaRPr lang="en-US" dirty="0"/>
          </a:p>
          <a:p>
            <a:pPr>
              <a:lnSpc>
                <a:spcPct val="80000"/>
              </a:lnSpc>
              <a:buNone/>
            </a:pPr>
            <a:endParaRPr lang="en-US" dirty="0"/>
          </a:p>
          <a:p>
            <a:pPr marL="293688" indent="-293688">
              <a:lnSpc>
                <a:spcPct val="80000"/>
              </a:lnSpc>
              <a:buNone/>
            </a:pPr>
            <a:r>
              <a:rPr lang="en-US" dirty="0"/>
              <a:t>This exposes more of a rock’s surfaces to the possibility of chemical weathering </a:t>
            </a:r>
            <a:r>
              <a:rPr lang="en-US" dirty="0" smtClean="0"/>
              <a:t>thus increasing </a:t>
            </a:r>
            <a:r>
              <a:rPr lang="en-US" dirty="0"/>
              <a:t>the rate/amount of </a:t>
            </a:r>
            <a:r>
              <a:rPr lang="en-US" dirty="0" smtClean="0"/>
              <a:t>weathering </a:t>
            </a:r>
            <a:r>
              <a:rPr lang="en-US" dirty="0"/>
              <a:t>and erosion.</a:t>
            </a:r>
          </a:p>
          <a:p>
            <a:pPr marL="293688" indent="-293688">
              <a:lnSpc>
                <a:spcPct val="80000"/>
              </a:lnSpc>
              <a:buNone/>
            </a:pPr>
            <a:r>
              <a:rPr lang="en-US" dirty="0"/>
              <a:t>For some mining wastes, this is not much of a problem.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81200" y="0"/>
            <a:ext cx="8229600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/>
              <a:t>Extraction: Waste Rock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144201" y="2241081"/>
            <a:ext cx="5903598" cy="2177214"/>
            <a:chOff x="4803366" y="872750"/>
            <a:chExt cx="4190507" cy="1581954"/>
          </a:xfrm>
        </p:grpSpPr>
        <p:sp>
          <p:nvSpPr>
            <p:cNvPr id="6" name="Cube 5"/>
            <p:cNvSpPr/>
            <p:nvPr/>
          </p:nvSpPr>
          <p:spPr>
            <a:xfrm>
              <a:off x="4803366" y="914400"/>
              <a:ext cx="1536474" cy="1540304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7440848" y="872750"/>
              <a:ext cx="1553025" cy="1561301"/>
              <a:chOff x="5013960" y="2987040"/>
              <a:chExt cx="2860040" cy="2875280"/>
            </a:xfrm>
          </p:grpSpPr>
          <p:sp>
            <p:nvSpPr>
              <p:cNvPr id="8" name="Cube 7"/>
              <p:cNvSpPr/>
              <p:nvPr/>
            </p:nvSpPr>
            <p:spPr>
              <a:xfrm>
                <a:off x="5364480" y="4084320"/>
                <a:ext cx="1371600" cy="13208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Cube 8"/>
              <p:cNvSpPr/>
              <p:nvPr/>
            </p:nvSpPr>
            <p:spPr>
              <a:xfrm>
                <a:off x="6471920" y="4084320"/>
                <a:ext cx="1371600" cy="13208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Cube 9"/>
              <p:cNvSpPr/>
              <p:nvPr/>
            </p:nvSpPr>
            <p:spPr>
              <a:xfrm>
                <a:off x="5364480" y="2987040"/>
                <a:ext cx="1371600" cy="13208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Cube 10"/>
              <p:cNvSpPr/>
              <p:nvPr/>
            </p:nvSpPr>
            <p:spPr>
              <a:xfrm>
                <a:off x="6502400" y="2987040"/>
                <a:ext cx="1371600" cy="13208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ube 11"/>
              <p:cNvSpPr/>
              <p:nvPr/>
            </p:nvSpPr>
            <p:spPr>
              <a:xfrm>
                <a:off x="5013960" y="4541520"/>
                <a:ext cx="1371600" cy="13208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6121400" y="4541520"/>
                <a:ext cx="1371600" cy="13208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5013960" y="3444240"/>
                <a:ext cx="1371600" cy="13208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/>
              <p:cNvSpPr/>
              <p:nvPr/>
            </p:nvSpPr>
            <p:spPr>
              <a:xfrm>
                <a:off x="6151880" y="3444240"/>
                <a:ext cx="1371600" cy="13208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6388573" y="1121013"/>
              <a:ext cx="1723878" cy="501908"/>
              <a:chOff x="6165053" y="4514453"/>
              <a:chExt cx="1723878" cy="501908"/>
            </a:xfrm>
          </p:grpSpPr>
          <p:sp>
            <p:nvSpPr>
              <p:cNvPr id="17" name="Right Arrow 16"/>
              <p:cNvSpPr/>
              <p:nvPr/>
            </p:nvSpPr>
            <p:spPr>
              <a:xfrm>
                <a:off x="6238240" y="4514453"/>
                <a:ext cx="853440" cy="501908"/>
              </a:xfrm>
              <a:prstGeom prst="rightArrow">
                <a:avLst/>
              </a:prstGeom>
              <a:solidFill>
                <a:schemeClr val="accent1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165053" y="4570239"/>
                <a:ext cx="1723878" cy="380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Blasting!</a:t>
                </a:r>
                <a:endParaRPr 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182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67295" y="1190955"/>
            <a:ext cx="7678032" cy="2749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93688" indent="-293688" defTabSz="4572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800" dirty="0"/>
              <a:t>However, 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some waste rock contains metals or other undesirable chemicals that are mobilized when exposed to water, air, or other fluids. </a:t>
            </a:r>
            <a:endParaRPr lang="en-US" sz="28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lvl="1" defTabSz="4572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dirty="0" smtClean="0">
                <a:sym typeface="Wingdings" panose="05000000000000000000" pitchFamily="2" charset="2"/>
              </a:rPr>
              <a:t> </a:t>
            </a:r>
            <a:r>
              <a:rPr lang="en-US" sz="2400" dirty="0" smtClean="0"/>
              <a:t>These </a:t>
            </a:r>
            <a:r>
              <a:rPr lang="en-US" sz="2400" dirty="0"/>
              <a:t>may be harmful to local organisms and/or may make the stream or groundwater </a:t>
            </a:r>
            <a:r>
              <a:rPr lang="en-US" sz="2400" dirty="0" smtClean="0"/>
              <a:t>acidic </a:t>
            </a:r>
            <a:r>
              <a:rPr lang="en-US" sz="2400" dirty="0"/>
              <a:t>or contaminated (more on this later</a:t>
            </a:r>
            <a:r>
              <a:rPr lang="en-US" sz="2400" dirty="0" smtClean="0"/>
              <a:t>).</a:t>
            </a:r>
          </a:p>
          <a:p>
            <a:pPr marL="800100" lvl="1" indent="-342900" defTabSz="457200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sz="2400" dirty="0"/>
          </a:p>
          <a:p>
            <a:pPr marL="293688" indent="-293688" defTabSz="45720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dirty="0"/>
              <a:t>The United States is still dealing with hazardous waste rock from </a:t>
            </a:r>
            <a:r>
              <a:rPr lang="en-US" sz="2400" dirty="0">
                <a:solidFill>
                  <a:srgbClr val="FFFF00"/>
                </a:solidFill>
              </a:rPr>
              <a:t>old “legacy” mines</a:t>
            </a:r>
            <a:r>
              <a:rPr lang="en-US" sz="2400" dirty="0"/>
              <a:t>. </a:t>
            </a:r>
          </a:p>
          <a:p>
            <a:pPr marL="342900" indent="-342900" defTabSz="457200">
              <a:lnSpc>
                <a:spcPct val="80000"/>
              </a:lnSpc>
              <a:spcBef>
                <a:spcPct val="20000"/>
              </a:spcBef>
              <a:defRPr/>
            </a:pPr>
            <a:endParaRPr lang="en-US" sz="2400" dirty="0"/>
          </a:p>
          <a:p>
            <a:pPr marL="342900" indent="-342900" defTabSz="457200">
              <a:lnSpc>
                <a:spcPct val="80000"/>
              </a:lnSpc>
              <a:spcBef>
                <a:spcPct val="20000"/>
              </a:spcBef>
              <a:defRPr/>
            </a:pPr>
            <a:endParaRPr lang="en-US" sz="2400" dirty="0"/>
          </a:p>
          <a:p>
            <a:pPr marL="293688" indent="-293688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000" dirty="0" smtClean="0">
                <a:solidFill>
                  <a:schemeClr val="accent2"/>
                </a:solidFill>
              </a:rPr>
              <a:t>Today</a:t>
            </a:r>
            <a:r>
              <a:rPr lang="en-US" sz="2000" dirty="0">
                <a:solidFill>
                  <a:schemeClr val="accent2"/>
                </a:solidFill>
              </a:rPr>
              <a:t>,</a:t>
            </a:r>
            <a:r>
              <a:rPr lang="en-US" sz="2000" dirty="0"/>
              <a:t> there are often more careful placements and layering of waste materials in U.S. mines, so as to </a:t>
            </a:r>
            <a:r>
              <a:rPr lang="en-US" sz="2000" dirty="0"/>
              <a:t>better avoid future problems with mine </a:t>
            </a:r>
            <a:r>
              <a:rPr lang="en-US" sz="2000" dirty="0"/>
              <a:t>waste. </a:t>
            </a:r>
            <a:endParaRPr lang="en-US" sz="2000" dirty="0" smtClean="0"/>
          </a:p>
          <a:p>
            <a:pPr marL="293688" indent="-293688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000" dirty="0" smtClean="0">
                <a:sym typeface="Wingdings" panose="05000000000000000000" pitchFamily="2" charset="2"/>
              </a:rPr>
              <a:t>		 </a:t>
            </a:r>
            <a:r>
              <a:rPr lang="en-US" sz="2000" dirty="0" smtClean="0"/>
              <a:t>These </a:t>
            </a:r>
            <a:r>
              <a:rPr lang="en-US" sz="2000" dirty="0"/>
              <a:t>include consideration of water flow trends and </a:t>
            </a:r>
            <a:r>
              <a:rPr lang="en-US" sz="2000" dirty="0" smtClean="0"/>
              <a:t>	the </a:t>
            </a:r>
            <a:r>
              <a:rPr lang="en-US" sz="2000" dirty="0"/>
              <a:t>establishment of monitoring procedures.</a:t>
            </a:r>
          </a:p>
        </p:txBody>
      </p:sp>
      <p:sp>
        <p:nvSpPr>
          <p:cNvPr id="5" name="Rectangle 4"/>
          <p:cNvSpPr/>
          <p:nvPr/>
        </p:nvSpPr>
        <p:spPr>
          <a:xfrm>
            <a:off x="8764096" y="4919189"/>
            <a:ext cx="2470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Mining waste pile. </a:t>
            </a:r>
            <a:endParaRPr lang="en-US" sz="1600" dirty="0"/>
          </a:p>
        </p:txBody>
      </p:sp>
      <p:pic>
        <p:nvPicPr>
          <p:cNvPr id="6" name="Picture 5" descr="Mine_waste_tips_at_Cwmnewydion_-_geograph.org.uk_-_285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327" y="1987827"/>
            <a:ext cx="3908483" cy="293136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981200" y="0"/>
            <a:ext cx="8229600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/>
              <a:t>Extraction: Waste Rock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15185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2" name="Rectangle 4"/>
          <p:cNvSpPr>
            <a:spLocks noGrp="1" noChangeArrowheads="1"/>
          </p:cNvSpPr>
          <p:nvPr>
            <p:ph type="title"/>
          </p:nvPr>
        </p:nvSpPr>
        <p:spPr>
          <a:xfrm>
            <a:off x="576146" y="340112"/>
            <a:ext cx="11311053" cy="1143000"/>
          </a:xfrm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/>
          </a:bodyPr>
          <a:lstStyle/>
          <a:p>
            <a:pPr>
              <a:defRPr/>
            </a:pPr>
            <a:r>
              <a:rPr lang="en-US" i="1" dirty="0" smtClean="0">
                <a:solidFill>
                  <a:srgbClr val="FFC000"/>
                </a:solidFill>
              </a:rPr>
              <a:t>List the Environmental hazards of waste rock</a:t>
            </a:r>
            <a:endParaRPr lang="en-US" i="1" dirty="0">
              <a:solidFill>
                <a:srgbClr val="FFC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26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4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1"/>
            <a:ext cx="12192000" cy="653536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3106972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1568</Words>
  <Application>Microsoft Office PowerPoint</Application>
  <PresentationFormat>Widescreen</PresentationFormat>
  <Paragraphs>160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Arial Unicode MS</vt:lpstr>
      <vt:lpstr>Calibri</vt:lpstr>
      <vt:lpstr>Calibri Light</vt:lpstr>
      <vt:lpstr>Times New Roman</vt:lpstr>
      <vt:lpstr>Wingdings</vt:lpstr>
      <vt:lpstr>Office Theme</vt:lpstr>
      <vt:lpstr>Environmental Impacts of Mining and Mineral Use</vt:lpstr>
      <vt:lpstr>PowerPoint Presentation</vt:lpstr>
      <vt:lpstr>Reality of Mineral Use</vt:lpstr>
      <vt:lpstr>Environmental Impacts at every step of the mineral production-use cycle</vt:lpstr>
      <vt:lpstr>PowerPoint Presentation</vt:lpstr>
      <vt:lpstr>PowerPoint Presentation</vt:lpstr>
      <vt:lpstr>PowerPoint Presentation</vt:lpstr>
      <vt:lpstr>List the Environmental hazards of waste rock</vt:lpstr>
      <vt:lpstr>PowerPoint Presentation</vt:lpstr>
      <vt:lpstr>Mine Drainage</vt:lpstr>
      <vt:lpstr>Mine Drainage</vt:lpstr>
      <vt:lpstr>Influence of Climate</vt:lpstr>
      <vt:lpstr>Copper Hill, TN</vt:lpstr>
      <vt:lpstr>Mine sites out West</vt:lpstr>
      <vt:lpstr>Mountaintop Removal Mining</vt:lpstr>
      <vt:lpstr>Streams are destroyed</vt:lpstr>
      <vt:lpstr>PowerPoint Presentation</vt:lpstr>
      <vt:lpstr>Coal Waste Dams</vt:lpstr>
      <vt:lpstr>PowerPoint Presentation</vt:lpstr>
      <vt:lpstr>President G. W. Bush and MTRM</vt:lpstr>
      <vt:lpstr>More recently…</vt:lpstr>
      <vt:lpstr>Failure Mechanisms</vt:lpstr>
      <vt:lpstr>Surface Mining Control and Reclamation Act</vt:lpstr>
      <vt:lpstr>Reclaimed Strip Mines</vt:lpstr>
      <vt:lpstr>Other mine reclamation concepts</vt:lpstr>
      <vt:lpstr>List some Underground Mining Problems</vt:lpstr>
      <vt:lpstr>Land Subsidence</vt:lpstr>
      <vt:lpstr>Land subsidence from Mines</vt:lpstr>
      <vt:lpstr>PowerPoint Presentation</vt:lpstr>
      <vt:lpstr>Or Ohio….</vt:lpstr>
      <vt:lpstr>Coal mine fires: e.g. Centralia, Pa.</vt:lpstr>
      <vt:lpstr>PowerPoint Presentation</vt:lpstr>
      <vt:lpstr>Coal Fire vent</vt:lpstr>
      <vt:lpstr>Reality of Mineral Use</vt:lpstr>
      <vt:lpstr>In the US,</vt:lpstr>
      <vt:lpstr>General Mining Law of 1872</vt:lpstr>
      <vt:lpstr>Legacy of Mining in the West on  Public Lands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Impacts of Mining and Mineral Use</dc:title>
  <dc:creator>Mary Katherine Fidler</dc:creator>
  <cp:lastModifiedBy>Mary Katherine Fidler</cp:lastModifiedBy>
  <cp:revision>4</cp:revision>
  <dcterms:created xsi:type="dcterms:W3CDTF">2018-10-10T14:31:41Z</dcterms:created>
  <dcterms:modified xsi:type="dcterms:W3CDTF">2018-10-10T15:06:51Z</dcterms:modified>
</cp:coreProperties>
</file>